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63" r:id="rId2"/>
    <p:sldId id="260" r:id="rId3"/>
    <p:sldId id="257" r:id="rId4"/>
    <p:sldId id="271" r:id="rId5"/>
    <p:sldId id="282" r:id="rId6"/>
    <p:sldId id="283" r:id="rId7"/>
    <p:sldId id="269" r:id="rId8"/>
  </p:sldIdLst>
  <p:sldSz cx="18288000" cy="10287000"/>
  <p:notesSz cx="6858000" cy="9144000"/>
  <p:embeddedFontLst>
    <p:embeddedFont>
      <p:font typeface="Calibri Light" panose="020F0302020204030204" pitchFamily="34" charset="0"/>
      <p:regular r:id="rId9"/>
      <p:italic r:id="rId10"/>
    </p:embeddedFont>
    <p:embeddedFont>
      <p:font typeface="Calibri" panose="020F0502020204030204" pitchFamily="34" charset="0"/>
      <p:regular r:id="rId11"/>
      <p:bold r:id="rId12"/>
      <p:italic r:id="rId13"/>
      <p:boldItalic r:id="rId14"/>
    </p:embeddedFont>
    <p:embeddedFont>
      <p:font typeface="Raleway" panose="020B0604020202020204" charset="0"/>
      <p:regular r:id="rId15"/>
      <p:bold r:id="rId16"/>
      <p:italic r:id="rId17"/>
      <p:boldItalic r:id="rId18"/>
    </p:embeddedFont>
    <p:embeddedFont>
      <p:font typeface="Raleway Bold"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45E"/>
    <a:srgbClr val="75E6DA"/>
    <a:srgbClr val="EBFDFF"/>
    <a:srgbClr val="3B7084"/>
    <a:srgbClr val="4BA9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1076E2-E7C4-4D39-A75A-14845E7D8188}" v="2" dt="2022-12-07T04:03:28.0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32" d="100"/>
          <a:sy n="32" d="100"/>
        </p:scale>
        <p:origin x="-96" y="-4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ableStyles" Target="tableStyle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885159-9A85-562F-81B5-C650270D1AF7}"/>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xmlns="" id="{E9CBB9B0-5495-493E-D13C-E21580FC5236}"/>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xmlns="" id="{4C2CAC9B-D557-7F35-62E7-BA24C329481D}"/>
              </a:ext>
            </a:extLst>
          </p:cNvPr>
          <p:cNvSpPr>
            <a:spLocks noGrp="1"/>
          </p:cNvSpPr>
          <p:nvPr>
            <p:ph type="dt" sz="half" idx="10"/>
          </p:nvPr>
        </p:nvSpPr>
        <p:spPr/>
        <p:txBody>
          <a:bodyPr/>
          <a:lstStyle/>
          <a:p>
            <a:fld id="{1D8BD707-D9CF-40AE-B4C6-C98DA3205C09}" type="datetimeFigureOut">
              <a:rPr lang="en-US" smtClean="0"/>
              <a:pPr/>
              <a:t>4/6/2023</a:t>
            </a:fld>
            <a:endParaRPr lang="en-US"/>
          </a:p>
        </p:txBody>
      </p:sp>
      <p:sp>
        <p:nvSpPr>
          <p:cNvPr id="5" name="Footer Placeholder 4">
            <a:extLst>
              <a:ext uri="{FF2B5EF4-FFF2-40B4-BE49-F238E27FC236}">
                <a16:creationId xmlns:a16="http://schemas.microsoft.com/office/drawing/2014/main" xmlns="" id="{034458E1-FC8D-D6EC-85CA-048EB8A0D0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EE2CC9C-35E4-FB11-61DB-4F782D0E264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0698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68364E-5C3D-E465-87F8-6B2C0A85A4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AC03E45-F3C8-A60C-6BF3-56E5460E78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094A77B-0C88-0585-FFE2-F64600719DBC}"/>
              </a:ext>
            </a:extLst>
          </p:cNvPr>
          <p:cNvSpPr>
            <a:spLocks noGrp="1"/>
          </p:cNvSpPr>
          <p:nvPr>
            <p:ph type="dt" sz="half" idx="10"/>
          </p:nvPr>
        </p:nvSpPr>
        <p:spPr/>
        <p:txBody>
          <a:bodyPr/>
          <a:lstStyle/>
          <a:p>
            <a:fld id="{1D8BD707-D9CF-40AE-B4C6-C98DA3205C09}" type="datetimeFigureOut">
              <a:rPr lang="en-US" smtClean="0"/>
              <a:pPr/>
              <a:t>4/6/2023</a:t>
            </a:fld>
            <a:endParaRPr lang="en-US"/>
          </a:p>
        </p:txBody>
      </p:sp>
      <p:sp>
        <p:nvSpPr>
          <p:cNvPr id="5" name="Footer Placeholder 4">
            <a:extLst>
              <a:ext uri="{FF2B5EF4-FFF2-40B4-BE49-F238E27FC236}">
                <a16:creationId xmlns:a16="http://schemas.microsoft.com/office/drawing/2014/main" xmlns="" id="{EC482A52-A46B-EDFB-A30C-00FB34FCCB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D9DA554-FD89-01CC-25AE-7598A024AD9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88038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442B8D0-4CFC-5969-79DB-EB40DE84601F}"/>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F91C8BB-3BB2-2826-BED2-40420F6AD95F}"/>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ECF1CA7-D17A-4B5A-CC05-95CAA54DA918}"/>
              </a:ext>
            </a:extLst>
          </p:cNvPr>
          <p:cNvSpPr>
            <a:spLocks noGrp="1"/>
          </p:cNvSpPr>
          <p:nvPr>
            <p:ph type="dt" sz="half" idx="10"/>
          </p:nvPr>
        </p:nvSpPr>
        <p:spPr/>
        <p:txBody>
          <a:bodyPr/>
          <a:lstStyle/>
          <a:p>
            <a:fld id="{1D8BD707-D9CF-40AE-B4C6-C98DA3205C09}" type="datetimeFigureOut">
              <a:rPr lang="en-US" smtClean="0"/>
              <a:pPr/>
              <a:t>4/6/2023</a:t>
            </a:fld>
            <a:endParaRPr lang="en-US"/>
          </a:p>
        </p:txBody>
      </p:sp>
      <p:sp>
        <p:nvSpPr>
          <p:cNvPr id="5" name="Footer Placeholder 4">
            <a:extLst>
              <a:ext uri="{FF2B5EF4-FFF2-40B4-BE49-F238E27FC236}">
                <a16:creationId xmlns:a16="http://schemas.microsoft.com/office/drawing/2014/main" xmlns="" id="{5A11E974-091B-E31C-F2ED-423DDAC967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36ED4EB-0182-4860-278C-F5E1F37DAF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89412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43D10A-D8D1-F740-E403-46D394C28C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0A3D5BD-2EEF-8DC4-823C-581A31D18B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08B462D-5175-26C6-909C-967F3FC8F8A4}"/>
              </a:ext>
            </a:extLst>
          </p:cNvPr>
          <p:cNvSpPr>
            <a:spLocks noGrp="1"/>
          </p:cNvSpPr>
          <p:nvPr>
            <p:ph type="dt" sz="half" idx="10"/>
          </p:nvPr>
        </p:nvSpPr>
        <p:spPr/>
        <p:txBody>
          <a:bodyPr/>
          <a:lstStyle/>
          <a:p>
            <a:fld id="{1D8BD707-D9CF-40AE-B4C6-C98DA3205C09}" type="datetimeFigureOut">
              <a:rPr lang="en-US" smtClean="0"/>
              <a:pPr/>
              <a:t>4/6/2023</a:t>
            </a:fld>
            <a:endParaRPr lang="en-US"/>
          </a:p>
        </p:txBody>
      </p:sp>
      <p:sp>
        <p:nvSpPr>
          <p:cNvPr id="5" name="Footer Placeholder 4">
            <a:extLst>
              <a:ext uri="{FF2B5EF4-FFF2-40B4-BE49-F238E27FC236}">
                <a16:creationId xmlns:a16="http://schemas.microsoft.com/office/drawing/2014/main" xmlns="" id="{D6F1610E-623F-9C82-3861-63BEB10C3D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AA69994-A9B1-99B2-951D-302DBBC0032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1070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215C8F-1C32-E020-6EF5-7160B6575D8B}"/>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xmlns="" id="{53C983C8-190C-068F-A5E9-7B35800464BF}"/>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3B58117-6F6C-CB87-FD60-C4C273FB3345}"/>
              </a:ext>
            </a:extLst>
          </p:cNvPr>
          <p:cNvSpPr>
            <a:spLocks noGrp="1"/>
          </p:cNvSpPr>
          <p:nvPr>
            <p:ph type="dt" sz="half" idx="10"/>
          </p:nvPr>
        </p:nvSpPr>
        <p:spPr/>
        <p:txBody>
          <a:bodyPr/>
          <a:lstStyle/>
          <a:p>
            <a:fld id="{1D8BD707-D9CF-40AE-B4C6-C98DA3205C09}" type="datetimeFigureOut">
              <a:rPr lang="en-US" smtClean="0"/>
              <a:pPr/>
              <a:t>4/6/2023</a:t>
            </a:fld>
            <a:endParaRPr lang="en-US"/>
          </a:p>
        </p:txBody>
      </p:sp>
      <p:sp>
        <p:nvSpPr>
          <p:cNvPr id="5" name="Footer Placeholder 4">
            <a:extLst>
              <a:ext uri="{FF2B5EF4-FFF2-40B4-BE49-F238E27FC236}">
                <a16:creationId xmlns:a16="http://schemas.microsoft.com/office/drawing/2014/main" xmlns="" id="{2291A017-362D-707C-4FBD-BF887EC85B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50AAC57-0816-2112-8531-F1445F00C3B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900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0428B2-07E1-F48F-597F-9E377163E1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D2A6C6A-0325-3908-99C2-A32EA1F6279D}"/>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7B4F51C-BCEC-5035-62F7-C1C7D2647680}"/>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A2186D0-4D4D-1E17-A27B-7D9C94A2726B}"/>
              </a:ext>
            </a:extLst>
          </p:cNvPr>
          <p:cNvSpPr>
            <a:spLocks noGrp="1"/>
          </p:cNvSpPr>
          <p:nvPr>
            <p:ph type="dt" sz="half" idx="10"/>
          </p:nvPr>
        </p:nvSpPr>
        <p:spPr/>
        <p:txBody>
          <a:bodyPr/>
          <a:lstStyle/>
          <a:p>
            <a:fld id="{1D8BD707-D9CF-40AE-B4C6-C98DA3205C09}" type="datetimeFigureOut">
              <a:rPr lang="en-US" smtClean="0"/>
              <a:pPr/>
              <a:t>4/6/2023</a:t>
            </a:fld>
            <a:endParaRPr lang="en-US"/>
          </a:p>
        </p:txBody>
      </p:sp>
      <p:sp>
        <p:nvSpPr>
          <p:cNvPr id="6" name="Footer Placeholder 5">
            <a:extLst>
              <a:ext uri="{FF2B5EF4-FFF2-40B4-BE49-F238E27FC236}">
                <a16:creationId xmlns:a16="http://schemas.microsoft.com/office/drawing/2014/main" xmlns="" id="{CB24BFD8-9BF0-876A-57E4-78A8AF38EA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0ABF108-77EB-4AED-9DFA-46B89C4D2A4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2171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63B9BC-9374-A02D-85A5-C965F6F55BB0}"/>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9131D25-A272-D0EE-B7B4-3EEE6F2603F8}"/>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8AF7422-30C9-A6A8-DAB5-468D09655942}"/>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1667910-5E22-B55A-B982-27EDE66E5AC1}"/>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B6EFD34-A0EA-52B6-EDAE-3D5D7AB08A1C}"/>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4B292F1-FB41-1EA8-4FC5-2ADD8A08B787}"/>
              </a:ext>
            </a:extLst>
          </p:cNvPr>
          <p:cNvSpPr>
            <a:spLocks noGrp="1"/>
          </p:cNvSpPr>
          <p:nvPr>
            <p:ph type="dt" sz="half" idx="10"/>
          </p:nvPr>
        </p:nvSpPr>
        <p:spPr/>
        <p:txBody>
          <a:bodyPr/>
          <a:lstStyle/>
          <a:p>
            <a:fld id="{1D8BD707-D9CF-40AE-B4C6-C98DA3205C09}" type="datetimeFigureOut">
              <a:rPr lang="en-US" smtClean="0"/>
              <a:pPr/>
              <a:t>4/6/2023</a:t>
            </a:fld>
            <a:endParaRPr lang="en-US"/>
          </a:p>
        </p:txBody>
      </p:sp>
      <p:sp>
        <p:nvSpPr>
          <p:cNvPr id="8" name="Footer Placeholder 7">
            <a:extLst>
              <a:ext uri="{FF2B5EF4-FFF2-40B4-BE49-F238E27FC236}">
                <a16:creationId xmlns:a16="http://schemas.microsoft.com/office/drawing/2014/main" xmlns="" id="{C20899C5-22AD-F04A-3655-C2AF45E9B1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AA085FD-F524-6C14-6012-09FE86EF10A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6659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B0322E-14D0-0D1C-5ECF-6EACCAB6B1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61003C8-2D98-6574-084B-3B8503125129}"/>
              </a:ext>
            </a:extLst>
          </p:cNvPr>
          <p:cNvSpPr>
            <a:spLocks noGrp="1"/>
          </p:cNvSpPr>
          <p:nvPr>
            <p:ph type="dt" sz="half" idx="10"/>
          </p:nvPr>
        </p:nvSpPr>
        <p:spPr/>
        <p:txBody>
          <a:bodyPr/>
          <a:lstStyle/>
          <a:p>
            <a:fld id="{1D8BD707-D9CF-40AE-B4C6-C98DA3205C09}" type="datetimeFigureOut">
              <a:rPr lang="en-US" smtClean="0"/>
              <a:pPr/>
              <a:t>4/6/2023</a:t>
            </a:fld>
            <a:endParaRPr lang="en-US"/>
          </a:p>
        </p:txBody>
      </p:sp>
      <p:sp>
        <p:nvSpPr>
          <p:cNvPr id="4" name="Footer Placeholder 3">
            <a:extLst>
              <a:ext uri="{FF2B5EF4-FFF2-40B4-BE49-F238E27FC236}">
                <a16:creationId xmlns:a16="http://schemas.microsoft.com/office/drawing/2014/main" xmlns="" id="{231681ED-5A10-F35F-20BA-84930A8ACE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38BBD8F-0CA0-79B3-FE3B-921975C8A1E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4511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293C1AB-E5FC-F419-2B2C-A36788EF2B5D}"/>
              </a:ext>
            </a:extLst>
          </p:cNvPr>
          <p:cNvSpPr>
            <a:spLocks noGrp="1"/>
          </p:cNvSpPr>
          <p:nvPr>
            <p:ph type="dt" sz="half" idx="10"/>
          </p:nvPr>
        </p:nvSpPr>
        <p:spPr/>
        <p:txBody>
          <a:bodyPr/>
          <a:lstStyle/>
          <a:p>
            <a:fld id="{1D8BD707-D9CF-40AE-B4C6-C98DA3205C09}" type="datetimeFigureOut">
              <a:rPr lang="en-US" smtClean="0"/>
              <a:pPr/>
              <a:t>4/6/2023</a:t>
            </a:fld>
            <a:endParaRPr lang="en-US"/>
          </a:p>
        </p:txBody>
      </p:sp>
      <p:sp>
        <p:nvSpPr>
          <p:cNvPr id="3" name="Footer Placeholder 2">
            <a:extLst>
              <a:ext uri="{FF2B5EF4-FFF2-40B4-BE49-F238E27FC236}">
                <a16:creationId xmlns:a16="http://schemas.microsoft.com/office/drawing/2014/main" xmlns="" id="{043551FD-C6E3-A6FB-217F-D5404D8DF8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A8E7E64-4680-6018-D9CC-F9B4844B04F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78509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78069C-2C3D-881D-EDD1-F474B8D147DF}"/>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xmlns="" id="{8C06B13D-E29D-9AEB-5624-F7761D050A68}"/>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CA2E905-0FAB-9207-0190-7F1527986CB0}"/>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xmlns="" id="{AA5385EA-83F6-7663-C34B-A889638A44EF}"/>
              </a:ext>
            </a:extLst>
          </p:cNvPr>
          <p:cNvSpPr>
            <a:spLocks noGrp="1"/>
          </p:cNvSpPr>
          <p:nvPr>
            <p:ph type="dt" sz="half" idx="10"/>
          </p:nvPr>
        </p:nvSpPr>
        <p:spPr/>
        <p:txBody>
          <a:bodyPr/>
          <a:lstStyle/>
          <a:p>
            <a:fld id="{1D8BD707-D9CF-40AE-B4C6-C98DA3205C09}" type="datetimeFigureOut">
              <a:rPr lang="en-US" smtClean="0"/>
              <a:pPr/>
              <a:t>4/6/2023</a:t>
            </a:fld>
            <a:endParaRPr lang="en-US"/>
          </a:p>
        </p:txBody>
      </p:sp>
      <p:sp>
        <p:nvSpPr>
          <p:cNvPr id="6" name="Footer Placeholder 5">
            <a:extLst>
              <a:ext uri="{FF2B5EF4-FFF2-40B4-BE49-F238E27FC236}">
                <a16:creationId xmlns:a16="http://schemas.microsoft.com/office/drawing/2014/main" xmlns="" id="{D51A8534-E61F-12B1-A0CF-E012812525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C60A916-6F0A-E8AC-5B41-341F8B5DD78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1905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2E7BAC-FB78-2D8E-2D27-8740688EE088}"/>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xmlns="" id="{9417B206-58BA-4E89-C6FD-8CEA4D5CE95A}"/>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xmlns="" id="{082F159A-8B71-E286-F889-931A8668A221}"/>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xmlns="" id="{639E5FCC-C3F4-8177-0104-38396AEADE2E}"/>
              </a:ext>
            </a:extLst>
          </p:cNvPr>
          <p:cNvSpPr>
            <a:spLocks noGrp="1"/>
          </p:cNvSpPr>
          <p:nvPr>
            <p:ph type="dt" sz="half" idx="10"/>
          </p:nvPr>
        </p:nvSpPr>
        <p:spPr/>
        <p:txBody>
          <a:bodyPr/>
          <a:lstStyle/>
          <a:p>
            <a:fld id="{1D8BD707-D9CF-40AE-B4C6-C98DA3205C09}" type="datetimeFigureOut">
              <a:rPr lang="en-US" smtClean="0"/>
              <a:pPr/>
              <a:t>4/6/2023</a:t>
            </a:fld>
            <a:endParaRPr lang="en-US"/>
          </a:p>
        </p:txBody>
      </p:sp>
      <p:sp>
        <p:nvSpPr>
          <p:cNvPr id="6" name="Footer Placeholder 5">
            <a:extLst>
              <a:ext uri="{FF2B5EF4-FFF2-40B4-BE49-F238E27FC236}">
                <a16:creationId xmlns:a16="http://schemas.microsoft.com/office/drawing/2014/main" xmlns="" id="{813A6863-0208-C5E9-DA8C-21A32CC338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954C097-67A8-DCE2-86F2-EEF08A3B871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33822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4FA84DB-656F-A10E-A1FC-2C1A382A7292}"/>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F0FE3EE-DA40-6121-8B31-D0F3E12DBD90}"/>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175E6D9-03F4-7E94-210A-201A136DCD16}"/>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1D8BD707-D9CF-40AE-B4C6-C98DA3205C09}" type="datetimeFigureOut">
              <a:rPr lang="en-US" smtClean="0"/>
              <a:pPr/>
              <a:t>4/6/2023</a:t>
            </a:fld>
            <a:endParaRPr lang="en-US"/>
          </a:p>
        </p:txBody>
      </p:sp>
      <p:sp>
        <p:nvSpPr>
          <p:cNvPr id="5" name="Footer Placeholder 4">
            <a:extLst>
              <a:ext uri="{FF2B5EF4-FFF2-40B4-BE49-F238E27FC236}">
                <a16:creationId xmlns:a16="http://schemas.microsoft.com/office/drawing/2014/main" xmlns="" id="{BCF07022-46A2-887D-C12F-55B9C7787623}"/>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E9AE6C1-963F-17CF-ACA3-536FCA17E70C}"/>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236675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FDFF"/>
        </a:solidFill>
        <a:effectLst/>
      </p:bgPr>
    </p:bg>
    <p:spTree>
      <p:nvGrpSpPr>
        <p:cNvPr id="1" name=""/>
        <p:cNvGrpSpPr/>
        <p:nvPr/>
      </p:nvGrpSpPr>
      <p:grpSpPr>
        <a:xfrm>
          <a:off x="0" y="0"/>
          <a:ext cx="0" cy="0"/>
          <a:chOff x="0" y="0"/>
          <a:chExt cx="0" cy="0"/>
        </a:xfrm>
      </p:grpSpPr>
      <p:pic>
        <p:nvPicPr>
          <p:cNvPr id="16" name="Picture 15" descr="A picture containing text, drawing&#10;&#10;Description automatically generated">
            <a:extLst>
              <a:ext uri="{FF2B5EF4-FFF2-40B4-BE49-F238E27FC236}">
                <a16:creationId xmlns:a16="http://schemas.microsoft.com/office/drawing/2014/main" xmlns="" id="{33A79E1D-EF7C-B7C9-2EAF-AEBF280838B6}"/>
              </a:ext>
            </a:extLst>
          </p:cNvPr>
          <p:cNvPicPr>
            <a:picLocks noChangeAspect="1"/>
          </p:cNvPicPr>
          <p:nvPr/>
        </p:nvPicPr>
        <p:blipFill>
          <a:blip r:embed="rId2">
            <a:alphaModFix amt="85000"/>
            <a:extLst>
              <a:ext uri="{28A0092B-C50C-407E-A947-70E740481C1C}">
                <a14:useLocalDpi xmlns:a14="http://schemas.microsoft.com/office/drawing/2010/main" val="0"/>
              </a:ext>
            </a:extLst>
          </a:blip>
          <a:stretch>
            <a:fillRect/>
          </a:stretch>
        </p:blipFill>
        <p:spPr>
          <a:xfrm>
            <a:off x="-500548" y="-31173"/>
            <a:ext cx="19289095" cy="10268410"/>
          </a:xfrm>
          <a:prstGeom prst="rect">
            <a:avLst/>
          </a:prstGeom>
        </p:spPr>
      </p:pic>
      <p:sp>
        <p:nvSpPr>
          <p:cNvPr id="11" name="TextBox 11"/>
          <p:cNvSpPr txBox="1"/>
          <p:nvPr/>
        </p:nvSpPr>
        <p:spPr>
          <a:xfrm>
            <a:off x="1066798" y="419100"/>
            <a:ext cx="16154401" cy="10168618"/>
          </a:xfrm>
          <a:prstGeom prst="rect">
            <a:avLst/>
          </a:prstGeom>
          <a:ln>
            <a:solidFill>
              <a:schemeClr val="bg1"/>
            </a:solidFill>
          </a:ln>
        </p:spPr>
        <p:txBody>
          <a:bodyPr wrap="square" lIns="0" tIns="0" rIns="0" bIns="0" rtlCol="0" anchor="t">
            <a:spAutoFit/>
          </a:bodyPr>
          <a:lstStyle/>
          <a:p>
            <a:pPr marL="0" marR="0" algn="ctr">
              <a:lnSpc>
                <a:spcPct val="107000"/>
              </a:lnSpc>
              <a:spcBef>
                <a:spcPts val="0"/>
              </a:spcBef>
              <a:spcAft>
                <a:spcPts val="800"/>
              </a:spcAft>
            </a:pPr>
            <a:r>
              <a:rPr lang="en-US" sz="7200" dirty="0">
                <a:effectLst/>
                <a:latin typeface="Times New Roman" panose="02020603050405020304" pitchFamily="18" charset="0"/>
                <a:ea typeface="Calibri" panose="020F0502020204030204" pitchFamily="34" charset="0"/>
                <a:cs typeface="Times New Roman" panose="02020603050405020304" pitchFamily="18" charset="0"/>
              </a:rPr>
              <a:t>GOD WORKING THROUGH HUMANITY: EXODUS 3:1–15 AND THE THEOLOGY OF DIVINE-HUMAN PATERNERSHIPS</a:t>
            </a:r>
            <a:r>
              <a:rPr lang="en-US" sz="7200" dirty="0">
                <a:effectLst/>
                <a:latin typeface="Raleway" pitchFamily="2" charset="0"/>
                <a:ea typeface="Calibri" panose="020F0502020204030204" pitchFamily="34" charset="0"/>
                <a:cs typeface="Times New Roman" panose="02020603050405020304" pitchFamily="18" charset="0"/>
              </a:rPr>
              <a:t/>
            </a:r>
            <a:br>
              <a:rPr lang="en-US" sz="7200" dirty="0">
                <a:effectLst/>
                <a:latin typeface="Raleway" pitchFamily="2" charset="0"/>
                <a:ea typeface="Calibri" panose="020F0502020204030204" pitchFamily="34" charset="0"/>
                <a:cs typeface="Times New Roman" panose="02020603050405020304" pitchFamily="18" charset="0"/>
              </a:rPr>
            </a:br>
            <a:r>
              <a:rPr lang="en-US" sz="6600" dirty="0">
                <a:effectLst/>
                <a:latin typeface="Raleway" pitchFamily="2" charset="0"/>
                <a:ea typeface="Calibri" panose="020F0502020204030204" pitchFamily="34" charset="0"/>
                <a:cs typeface="Times New Roman" panose="02020603050405020304" pitchFamily="18" charset="0"/>
              </a:rPr>
              <a:t>by</a:t>
            </a:r>
            <a:br>
              <a:rPr lang="en-US" sz="6600" dirty="0">
                <a:effectLst/>
                <a:latin typeface="Raleway" pitchFamily="2" charset="0"/>
                <a:ea typeface="Calibri" panose="020F0502020204030204" pitchFamily="34" charset="0"/>
                <a:cs typeface="Times New Roman" panose="02020603050405020304" pitchFamily="18" charset="0"/>
              </a:rPr>
            </a:br>
            <a:r>
              <a:rPr lang="en-US" sz="6600" dirty="0">
                <a:effectLst/>
                <a:latin typeface="Raleway" pitchFamily="2" charset="0"/>
                <a:ea typeface="Calibri" panose="020F0502020204030204" pitchFamily="34" charset="0"/>
                <a:cs typeface="Times New Roman" panose="02020603050405020304" pitchFamily="18" charset="0"/>
              </a:rPr>
              <a:t>Hermann Finch</a:t>
            </a:r>
            <a:br>
              <a:rPr lang="en-US" sz="6600" dirty="0">
                <a:effectLst/>
                <a:latin typeface="Raleway" pitchFamily="2" charset="0"/>
                <a:ea typeface="Calibri" panose="020F0502020204030204" pitchFamily="34" charset="0"/>
                <a:cs typeface="Times New Roman" panose="02020603050405020304" pitchFamily="18" charset="0"/>
              </a:rPr>
            </a:br>
            <a:r>
              <a:rPr lang="en-US" sz="6600" dirty="0">
                <a:latin typeface="Raleway" pitchFamily="2" charset="0"/>
                <a:ea typeface="Calibri" panose="020F0502020204030204" pitchFamily="34" charset="0"/>
                <a:cs typeface="Times New Roman" panose="02020603050405020304" pitchFamily="18" charset="0"/>
              </a:rPr>
              <a:t>SCJC , April 2023</a:t>
            </a:r>
            <a:r>
              <a:rPr lang="en-US" sz="6600" dirty="0">
                <a:effectLst/>
                <a:latin typeface="Raleway" pitchFamily="2" charset="0"/>
                <a:ea typeface="Calibri" panose="020F0502020204030204" pitchFamily="34" charset="0"/>
                <a:cs typeface="Times New Roman" panose="02020603050405020304" pitchFamily="18" charset="0"/>
              </a:rPr>
              <a:t/>
            </a:r>
            <a:br>
              <a:rPr lang="en-US" sz="6600" dirty="0">
                <a:effectLst/>
                <a:latin typeface="Raleway" pitchFamily="2" charset="0"/>
                <a:ea typeface="Calibri" panose="020F0502020204030204" pitchFamily="34" charset="0"/>
                <a:cs typeface="Times New Roman" panose="02020603050405020304" pitchFamily="18" charset="0"/>
              </a:rPr>
            </a:br>
            <a:r>
              <a:rPr lang="en-US" sz="6600" dirty="0">
                <a:effectLst/>
                <a:latin typeface="Raleway" pitchFamily="2" charset="0"/>
                <a:ea typeface="Calibri" panose="020F0502020204030204" pitchFamily="34" charset="0"/>
                <a:cs typeface="Times New Roman" panose="02020603050405020304" pitchFamily="18" charset="0"/>
              </a:rPr>
              <a:t>Asbury Theological Seminary</a:t>
            </a:r>
            <a:r>
              <a:rPr lang="en-US" sz="7200" dirty="0">
                <a:effectLst/>
                <a:latin typeface="Raleway" pitchFamily="2" charset="0"/>
                <a:ea typeface="Calibri" panose="020F0502020204030204" pitchFamily="34" charset="0"/>
                <a:cs typeface="Times New Roman" panose="02020603050405020304" pitchFamily="18" charset="0"/>
              </a:rPr>
              <a:t/>
            </a:r>
            <a:br>
              <a:rPr lang="en-US" sz="7200" dirty="0">
                <a:effectLst/>
                <a:latin typeface="Raleway" pitchFamily="2" charset="0"/>
                <a:ea typeface="Calibri" panose="020F0502020204030204" pitchFamily="34" charset="0"/>
                <a:cs typeface="Times New Roman" panose="02020603050405020304" pitchFamily="18" charset="0"/>
              </a:rPr>
            </a:br>
            <a:endParaRPr lang="en-US" sz="7000" dirty="0">
              <a:solidFill>
                <a:schemeClr val="bg1"/>
              </a:solidFill>
              <a:latin typeface="Raleway" pitchFamily="2" charset="0"/>
            </a:endParaRP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BFDFF"/>
        </a:solidFill>
        <a:effectLst/>
      </p:bgPr>
    </p:bg>
    <p:spTree>
      <p:nvGrpSpPr>
        <p:cNvPr id="1" name=""/>
        <p:cNvGrpSpPr/>
        <p:nvPr/>
      </p:nvGrpSpPr>
      <p:grpSpPr>
        <a:xfrm>
          <a:off x="0" y="0"/>
          <a:ext cx="0" cy="0"/>
          <a:chOff x="0" y="0"/>
          <a:chExt cx="0" cy="0"/>
        </a:xfrm>
      </p:grpSpPr>
      <p:grpSp>
        <p:nvGrpSpPr>
          <p:cNvPr id="2" name="Group 2"/>
          <p:cNvGrpSpPr/>
          <p:nvPr/>
        </p:nvGrpSpPr>
        <p:grpSpPr>
          <a:xfrm>
            <a:off x="467696" y="1104900"/>
            <a:ext cx="16961185" cy="6006283"/>
            <a:chOff x="-3392382" y="-3082635"/>
            <a:chExt cx="16516296" cy="3605281"/>
          </a:xfrm>
        </p:grpSpPr>
        <p:sp>
          <p:nvSpPr>
            <p:cNvPr id="3" name="TextBox 3"/>
            <p:cNvSpPr txBox="1"/>
            <p:nvPr/>
          </p:nvSpPr>
          <p:spPr>
            <a:xfrm>
              <a:off x="-1029969" y="-3082635"/>
              <a:ext cx="12070603" cy="3233009"/>
            </a:xfrm>
            <a:prstGeom prst="rect">
              <a:avLst/>
            </a:prstGeom>
          </p:spPr>
          <p:txBody>
            <a:bodyPr lIns="0" tIns="0" rIns="0" bIns="0" rtlCol="0" anchor="t">
              <a:spAutoFit/>
            </a:bodyPr>
            <a:lstStyle/>
            <a:p>
              <a:pPr>
                <a:lnSpc>
                  <a:spcPts val="8400"/>
                </a:lnSpc>
              </a:pPr>
              <a:endParaRPr lang="en-US" sz="7000" dirty="0">
                <a:solidFill>
                  <a:srgbClr val="05445E"/>
                </a:solidFill>
                <a:latin typeface="Raleway Bold"/>
              </a:endParaRPr>
            </a:p>
            <a:p>
              <a:pPr>
                <a:lnSpc>
                  <a:spcPts val="8400"/>
                </a:lnSpc>
              </a:pPr>
              <a:endParaRPr lang="en-US" sz="7000" dirty="0">
                <a:solidFill>
                  <a:srgbClr val="05445E"/>
                </a:solidFill>
                <a:latin typeface="Raleway Bold"/>
              </a:endParaRPr>
            </a:p>
            <a:p>
              <a:pPr>
                <a:lnSpc>
                  <a:spcPts val="8400"/>
                </a:lnSpc>
              </a:pPr>
              <a:r>
                <a:rPr lang="en-US" sz="7000" dirty="0">
                  <a:solidFill>
                    <a:srgbClr val="05445E"/>
                  </a:solidFill>
                  <a:latin typeface="Raleway Bold"/>
                </a:rPr>
                <a:t>Why did God choose Moses to help God lead the Israelites out of Egypt?</a:t>
              </a:r>
            </a:p>
          </p:txBody>
        </p:sp>
        <p:sp>
          <p:nvSpPr>
            <p:cNvPr id="5" name="TextBox 5"/>
            <p:cNvSpPr txBox="1"/>
            <p:nvPr/>
          </p:nvSpPr>
          <p:spPr>
            <a:xfrm>
              <a:off x="-3392382" y="-747874"/>
              <a:ext cx="16516296" cy="1270520"/>
            </a:xfrm>
            <a:prstGeom prst="rect">
              <a:avLst/>
            </a:prstGeom>
          </p:spPr>
          <p:txBody>
            <a:bodyPr wrap="square" lIns="0" tIns="0" rIns="0" bIns="0" rtlCol="0" anchor="t">
              <a:spAutoFit/>
            </a:bodyPr>
            <a:lstStyle/>
            <a:p>
              <a:pPr marL="0" marR="0" indent="457200">
                <a:lnSpc>
                  <a:spcPct val="200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8" name="Picture 8"/>
          <p:cNvPicPr>
            <a:picLocks noChangeAspect="1"/>
          </p:cNvPicPr>
          <p:nvPr/>
        </p:nvPicPr>
        <p:blipFill>
          <a:blip r:embed="rId2"/>
          <a:srcRect/>
          <a:stretch>
            <a:fillRect/>
          </a:stretch>
        </p:blipFill>
        <p:spPr>
          <a:xfrm rot="-10800000">
            <a:off x="-1134803" y="7759603"/>
            <a:ext cx="3204999" cy="3204999"/>
          </a:xfrm>
          <a:prstGeom prst="rect">
            <a:avLst/>
          </a:prstGeom>
        </p:spPr>
      </p:pic>
      <p:pic>
        <p:nvPicPr>
          <p:cNvPr id="11" name="Picture 11"/>
          <p:cNvPicPr>
            <a:picLocks noChangeAspect="1"/>
          </p:cNvPicPr>
          <p:nvPr/>
        </p:nvPicPr>
        <p:blipFill>
          <a:blip r:embed="rId3"/>
          <a:srcRect t="121" b="121"/>
          <a:stretch>
            <a:fillRect/>
          </a:stretch>
        </p:blipFill>
        <p:spPr>
          <a:xfrm rot="-5400000">
            <a:off x="17582640" y="-1304297"/>
            <a:ext cx="2280879" cy="2280879"/>
          </a:xfrm>
          <a:prstGeom prst="rect">
            <a:avLst/>
          </a:prstGeom>
        </p:spPr>
      </p:pic>
      <p:pic>
        <p:nvPicPr>
          <p:cNvPr id="13" name="Picture 13"/>
          <p:cNvPicPr>
            <a:picLocks noChangeAspect="1"/>
          </p:cNvPicPr>
          <p:nvPr/>
        </p:nvPicPr>
        <p:blipFill>
          <a:blip r:embed="rId3"/>
          <a:srcRect t="121" b="121"/>
          <a:stretch>
            <a:fillRect/>
          </a:stretch>
        </p:blipFill>
        <p:spPr>
          <a:xfrm rot="-5400000">
            <a:off x="-457200" y="8437206"/>
            <a:ext cx="1849794" cy="1849794"/>
          </a:xfrm>
          <a:prstGeom prst="rect">
            <a:avLst/>
          </a:prstGeom>
        </p:spPr>
      </p:pic>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5E6DA"/>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14901833" y="-420773"/>
            <a:ext cx="4293494" cy="4293494"/>
          </a:xfrm>
          <a:prstGeom prst="rect">
            <a:avLst/>
          </a:prstGeom>
        </p:spPr>
      </p:pic>
      <p:pic>
        <p:nvPicPr>
          <p:cNvPr id="5" name="Picture 5"/>
          <p:cNvPicPr>
            <a:picLocks noChangeAspect="1"/>
          </p:cNvPicPr>
          <p:nvPr/>
        </p:nvPicPr>
        <p:blipFill>
          <a:blip r:embed="rId3"/>
          <a:srcRect/>
          <a:stretch>
            <a:fillRect/>
          </a:stretch>
        </p:blipFill>
        <p:spPr>
          <a:xfrm rot="-5400000">
            <a:off x="16527927" y="-738065"/>
            <a:ext cx="2860720" cy="2860720"/>
          </a:xfrm>
          <a:prstGeom prst="rect">
            <a:avLst/>
          </a:prstGeom>
        </p:spPr>
      </p:pic>
      <p:grpSp>
        <p:nvGrpSpPr>
          <p:cNvPr id="8" name="Group 8"/>
          <p:cNvGrpSpPr/>
          <p:nvPr/>
        </p:nvGrpSpPr>
        <p:grpSpPr>
          <a:xfrm>
            <a:off x="412574" y="692295"/>
            <a:ext cx="17411700" cy="8364107"/>
            <a:chOff x="-9267367" y="-2449328"/>
            <a:chExt cx="23215599" cy="9138386"/>
          </a:xfrm>
        </p:grpSpPr>
        <p:sp>
          <p:nvSpPr>
            <p:cNvPr id="9" name="TextBox 9"/>
            <p:cNvSpPr txBox="1"/>
            <p:nvPr/>
          </p:nvSpPr>
          <p:spPr>
            <a:xfrm>
              <a:off x="-7728462" y="-2449328"/>
              <a:ext cx="20205991" cy="1355329"/>
            </a:xfrm>
            <a:prstGeom prst="rect">
              <a:avLst/>
            </a:prstGeom>
          </p:spPr>
          <p:txBody>
            <a:bodyPr wrap="square" lIns="0" tIns="0" rIns="0" bIns="0" rtlCol="0" anchor="t">
              <a:spAutoFit/>
            </a:bodyPr>
            <a:lstStyle/>
            <a:p>
              <a:pPr algn="ctr">
                <a:lnSpc>
                  <a:spcPts val="8400"/>
                </a:lnSpc>
              </a:pPr>
              <a:r>
                <a:rPr lang="en-US" sz="6000" b="1" dirty="0">
                  <a:solidFill>
                    <a:srgbClr val="05445E"/>
                  </a:solidFill>
                  <a:latin typeface="Raleway" pitchFamily="2" charset="0"/>
                  <a:cs typeface="Times New Roman" panose="02020603050405020304" pitchFamily="18" charset="0"/>
                </a:rPr>
                <a:t>Moses was chosen by God due to his</a:t>
              </a:r>
              <a:r>
                <a:rPr lang="en-US" sz="6800" b="1" dirty="0">
                  <a:solidFill>
                    <a:srgbClr val="05445E"/>
                  </a:solidFill>
                  <a:latin typeface="Raleway" pitchFamily="2" charset="0"/>
                  <a:cs typeface="Times New Roman" panose="02020603050405020304" pitchFamily="18" charset="0"/>
                </a:rPr>
                <a:t>:</a:t>
              </a:r>
              <a:endParaRPr lang="en-US" sz="6800" b="1" dirty="0">
                <a:solidFill>
                  <a:srgbClr val="05445E"/>
                </a:solidFill>
                <a:latin typeface="Raleway" pitchFamily="2" charset="0"/>
              </a:endParaRPr>
            </a:p>
          </p:txBody>
        </p:sp>
        <p:sp>
          <p:nvSpPr>
            <p:cNvPr id="11" name="TextBox 11"/>
            <p:cNvSpPr txBox="1"/>
            <p:nvPr/>
          </p:nvSpPr>
          <p:spPr>
            <a:xfrm>
              <a:off x="-9267367" y="-138513"/>
              <a:ext cx="23215599" cy="6827571"/>
            </a:xfrm>
            <a:prstGeom prst="rect">
              <a:avLst/>
            </a:prstGeom>
          </p:spPr>
          <p:txBody>
            <a:bodyPr wrap="square" lIns="0" tIns="0" rIns="0" bIns="0" rtlCol="0" anchor="t">
              <a:spAutoFit/>
            </a:bodyPr>
            <a:lstStyle/>
            <a:p>
              <a:pPr marL="514350" indent="-514350">
                <a:buAutoNum type="arabicPeriod"/>
              </a:pPr>
              <a:r>
                <a:rPr lang="en-US" sz="4000" b="1" dirty="0">
                  <a:solidFill>
                    <a:srgbClr val="05445E"/>
                  </a:solidFill>
                  <a:latin typeface="Times New Roman" panose="02020603050405020304" pitchFamily="18" charset="0"/>
                  <a:cs typeface="Times New Roman" panose="02020603050405020304" pitchFamily="18" charset="0"/>
                </a:rPr>
                <a:t>Upbringing</a:t>
              </a:r>
              <a:r>
                <a:rPr lang="en-US" sz="3400" b="1" dirty="0">
                  <a:solidFill>
                    <a:srgbClr val="05445E"/>
                  </a:solidFill>
                  <a:latin typeface="Raleway" pitchFamily="2" charset="0"/>
                  <a:cs typeface="Times New Roman" panose="02020603050405020304" pitchFamily="18" charset="0"/>
                </a:rPr>
                <a:t>: </a:t>
              </a:r>
              <a:r>
                <a:rPr lang="en-US" sz="3800" dirty="0">
                  <a:effectLst/>
                  <a:latin typeface="Times New Roman" panose="02020603050405020304" pitchFamily="18" charset="0"/>
                  <a:ea typeface="Calibri" panose="020F0502020204030204" pitchFamily="34" charset="0"/>
                </a:rPr>
                <a:t>Moses, God’s mediator in this story of deliverance, has already been born, reared as an Egypto-Hebrew, fled criminal prosecution, and married a Midianite (Exodus 2) when the decisive event occurs</a:t>
              </a:r>
              <a:r>
                <a:rPr lang="en-US" sz="3800" b="1" dirty="0">
                  <a:solidFill>
                    <a:srgbClr val="05445E"/>
                  </a:solidFill>
                  <a:effectLst/>
                  <a:latin typeface="Raleway" pitchFamily="2" charset="0"/>
                  <a:ea typeface="Calibri" panose="020F0502020204030204" pitchFamily="34" charset="0"/>
                  <a:cs typeface="Times New Roman" panose="02020603050405020304" pitchFamily="18" charset="0"/>
                </a:rPr>
                <a:t>.</a:t>
              </a:r>
            </a:p>
            <a:p>
              <a:pPr marL="514350" indent="-514350">
                <a:buAutoNum type="arabicPeriod"/>
              </a:pPr>
              <a:endParaRPr lang="en-US" sz="3400" dirty="0">
                <a:solidFill>
                  <a:srgbClr val="05445E"/>
                </a:solidFill>
                <a:latin typeface="Raleway" pitchFamily="2" charset="0"/>
                <a:cs typeface="Times New Roman" panose="02020603050405020304" pitchFamily="18" charset="0"/>
              </a:endParaRPr>
            </a:p>
            <a:p>
              <a:r>
                <a:rPr lang="en-US" sz="3400" b="1" dirty="0">
                  <a:solidFill>
                    <a:srgbClr val="05445E"/>
                  </a:solidFill>
                  <a:latin typeface="Raleway" pitchFamily="2" charset="0"/>
                  <a:cs typeface="Times New Roman" panose="02020603050405020304" pitchFamily="18" charset="0"/>
                </a:rPr>
                <a:t>2. </a:t>
              </a:r>
              <a:r>
                <a:rPr lang="en-US" sz="4000" b="1" dirty="0">
                  <a:solidFill>
                    <a:srgbClr val="05445E"/>
                  </a:solidFill>
                  <a:latin typeface="Times New Roman" panose="02020603050405020304" pitchFamily="18" charset="0"/>
                  <a:cs typeface="Times New Roman" panose="02020603050405020304" pitchFamily="18" charset="0"/>
                </a:rPr>
                <a:t>Passion for Justice </a:t>
              </a:r>
              <a:r>
                <a:rPr lang="en-US" sz="3400" b="1" dirty="0">
                  <a:solidFill>
                    <a:srgbClr val="05445E"/>
                  </a:solidFill>
                  <a:latin typeface="Raleway" pitchFamily="2" charset="0"/>
                  <a:cs typeface="Times New Roman" panose="02020603050405020304" pitchFamily="18" charset="0"/>
                </a:rPr>
                <a:t>:</a:t>
              </a:r>
              <a:r>
                <a:rPr lang="en-US" sz="3600" b="1" dirty="0">
                  <a:solidFill>
                    <a:srgbClr val="05445E"/>
                  </a:solidFill>
                  <a:latin typeface="Times New Roman" panose="02020603050405020304" pitchFamily="18" charset="0"/>
                  <a:cs typeface="Times New Roman" panose="02020603050405020304" pitchFamily="18" charset="0"/>
                </a:rPr>
                <a:t> </a:t>
              </a:r>
              <a:r>
                <a:rPr lang="en-US" sz="3800" dirty="0">
                  <a:effectLst/>
                  <a:latin typeface="Times New Roman" panose="02020603050405020304" pitchFamily="18" charset="0"/>
                  <a:ea typeface="Calibri" panose="020F0502020204030204" pitchFamily="34" charset="0"/>
                </a:rPr>
                <a:t>Moses’ developing passion for justice thus places him in a place of learning more of the real justice of God. </a:t>
              </a:r>
              <a:endParaRPr lang="en-US" sz="3800" b="1" dirty="0">
                <a:solidFill>
                  <a:srgbClr val="05445E"/>
                </a:solidFill>
                <a:latin typeface="Raleway" pitchFamily="2" charset="0"/>
                <a:cs typeface="Times New Roman" panose="02020603050405020304" pitchFamily="18" charset="0"/>
              </a:endParaRPr>
            </a:p>
            <a:p>
              <a:endParaRPr lang="en-US" sz="3400" b="1" dirty="0">
                <a:solidFill>
                  <a:srgbClr val="05445E"/>
                </a:solidFill>
                <a:latin typeface="Raleway" pitchFamily="2" charset="0"/>
                <a:cs typeface="Times New Roman" panose="02020603050405020304" pitchFamily="18" charset="0"/>
              </a:endParaRPr>
            </a:p>
            <a:p>
              <a:r>
                <a:rPr lang="en-US" sz="3400" b="1" dirty="0">
                  <a:solidFill>
                    <a:srgbClr val="05445E"/>
                  </a:solidFill>
                  <a:latin typeface="Raleway" pitchFamily="2" charset="0"/>
                  <a:cs typeface="Times New Roman" panose="02020603050405020304" pitchFamily="18" charset="0"/>
                </a:rPr>
                <a:t>3</a:t>
              </a:r>
              <a:r>
                <a:rPr lang="en-US" sz="4000" b="1" dirty="0">
                  <a:solidFill>
                    <a:srgbClr val="05445E"/>
                  </a:solidFill>
                  <a:latin typeface="Times New Roman" panose="02020603050405020304" pitchFamily="18" charset="0"/>
                  <a:cs typeface="Times New Roman" panose="02020603050405020304" pitchFamily="18" charset="0"/>
                </a:rPr>
                <a:t>. Role as a shepherd</a:t>
              </a:r>
              <a:r>
                <a:rPr lang="en-US" sz="3400" b="1" dirty="0">
                  <a:solidFill>
                    <a:srgbClr val="05445E"/>
                  </a:solidFill>
                  <a:latin typeface="Raleway" pitchFamily="2" charset="0"/>
                  <a:cs typeface="Times New Roman" panose="02020603050405020304" pitchFamily="18" charset="0"/>
                </a:rPr>
                <a:t>: </a:t>
              </a:r>
              <a:r>
                <a:rPr lang="en-US" sz="3800" dirty="0">
                  <a:solidFill>
                    <a:srgbClr val="05445E"/>
                  </a:solidFill>
                  <a:latin typeface="Times New Roman" panose="02020603050405020304" pitchFamily="18" charset="0"/>
                  <a:cs typeface="Times New Roman" panose="02020603050405020304" pitchFamily="18" charset="0"/>
                </a:rPr>
                <a:t>S</a:t>
              </a: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everal commentors point out that shepherding is an idealized Old Testament image for becoming a leader. Moses tended sheep owned by another person; later he would become the leader of a people belonging to God.</a:t>
              </a:r>
              <a:endParaRPr lang="en-US" sz="3800" spc="84" dirty="0">
                <a:solidFill>
                  <a:srgbClr val="05445E"/>
                </a:solidFill>
                <a:latin typeface="Times New Roman" panose="02020603050405020304" pitchFamily="18" charset="0"/>
                <a:cs typeface="Times New Roman" panose="02020603050405020304" pitchFamily="18" charset="0"/>
              </a:endParaRPr>
            </a:p>
            <a:p>
              <a:pPr marL="457200" indent="-457200" algn="l">
                <a:lnSpc>
                  <a:spcPts val="3640"/>
                </a:lnSpc>
                <a:buFont typeface="Arial" panose="020B0604020202020204" pitchFamily="34" charset="0"/>
                <a:buChar char="•"/>
              </a:pPr>
              <a:endParaRPr lang="en-US" sz="2800" spc="84" dirty="0">
                <a:solidFill>
                  <a:srgbClr val="05445E"/>
                </a:solidFill>
                <a:latin typeface="Raleway"/>
              </a:endParaRPr>
            </a:p>
          </p:txBody>
        </p:sp>
      </p:gr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5445E"/>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760873" y="-664027"/>
            <a:ext cx="5090375" cy="5090375"/>
          </a:xfrm>
          <a:prstGeom prst="rect">
            <a:avLst/>
          </a:prstGeom>
        </p:spPr>
      </p:pic>
      <p:sp>
        <p:nvSpPr>
          <p:cNvPr id="10" name="TextBox 10"/>
          <p:cNvSpPr txBox="1"/>
          <p:nvPr/>
        </p:nvSpPr>
        <p:spPr>
          <a:xfrm>
            <a:off x="1069441" y="4402103"/>
            <a:ext cx="3347518" cy="495300"/>
          </a:xfrm>
          <a:prstGeom prst="rect">
            <a:avLst/>
          </a:prstGeom>
        </p:spPr>
        <p:txBody>
          <a:bodyPr lIns="0" tIns="0" rIns="0" bIns="0" rtlCol="0" anchor="t">
            <a:spAutoFit/>
          </a:bodyPr>
          <a:lstStyle/>
          <a:p>
            <a:pPr algn="ctr">
              <a:lnSpc>
                <a:spcPts val="3900"/>
              </a:lnSpc>
            </a:pPr>
            <a:r>
              <a:rPr lang="en-US" sz="3000" spc="270">
                <a:solidFill>
                  <a:srgbClr val="05445E"/>
                </a:solidFill>
                <a:latin typeface="Raleway"/>
              </a:rPr>
              <a:t>DRIVE</a:t>
            </a:r>
          </a:p>
        </p:txBody>
      </p:sp>
      <p:sp>
        <p:nvSpPr>
          <p:cNvPr id="11" name="TextBox 11"/>
          <p:cNvSpPr txBox="1"/>
          <p:nvPr/>
        </p:nvSpPr>
        <p:spPr>
          <a:xfrm>
            <a:off x="5336641" y="4402103"/>
            <a:ext cx="3347518" cy="495300"/>
          </a:xfrm>
          <a:prstGeom prst="rect">
            <a:avLst/>
          </a:prstGeom>
        </p:spPr>
        <p:txBody>
          <a:bodyPr lIns="0" tIns="0" rIns="0" bIns="0" rtlCol="0" anchor="t">
            <a:spAutoFit/>
          </a:bodyPr>
          <a:lstStyle/>
          <a:p>
            <a:pPr algn="ctr">
              <a:lnSpc>
                <a:spcPts val="3900"/>
              </a:lnSpc>
            </a:pPr>
            <a:r>
              <a:rPr lang="en-US" sz="3000" spc="270" dirty="0">
                <a:solidFill>
                  <a:srgbClr val="05445E"/>
                </a:solidFill>
                <a:latin typeface="Raleway"/>
              </a:rPr>
              <a:t>DISCIPLINE</a:t>
            </a:r>
          </a:p>
        </p:txBody>
      </p:sp>
      <p:sp>
        <p:nvSpPr>
          <p:cNvPr id="16" name="TextBox 16"/>
          <p:cNvSpPr txBox="1"/>
          <p:nvPr/>
        </p:nvSpPr>
        <p:spPr>
          <a:xfrm>
            <a:off x="1083296" y="6699819"/>
            <a:ext cx="3077804" cy="1231106"/>
          </a:xfrm>
          <a:prstGeom prst="rect">
            <a:avLst/>
          </a:prstGeom>
        </p:spPr>
        <p:txBody>
          <a:bodyPr wrap="square" lIns="0" tIns="0" rIns="0" bIns="0" rtlCol="0" anchor="t">
            <a:spAutoFit/>
          </a:bodyPr>
          <a:lstStyle/>
          <a:p>
            <a:pPr marL="0" indent="0" algn="ctr">
              <a:buNone/>
            </a:pPr>
            <a:r>
              <a:rPr lang="en-US" sz="4000" b="1" dirty="0">
                <a:solidFill>
                  <a:srgbClr val="05445E"/>
                </a:solidFill>
                <a:latin typeface="Raleway" pitchFamily="2" charset="0"/>
                <a:cs typeface="Times New Roman" panose="02020603050405020304" pitchFamily="18" charset="0"/>
              </a:rPr>
              <a:t>1. God in human form</a:t>
            </a:r>
          </a:p>
        </p:txBody>
      </p:sp>
      <p:sp>
        <p:nvSpPr>
          <p:cNvPr id="17" name="TextBox 17"/>
          <p:cNvSpPr txBox="1"/>
          <p:nvPr/>
        </p:nvSpPr>
        <p:spPr>
          <a:xfrm>
            <a:off x="5704246" y="6664212"/>
            <a:ext cx="3260008" cy="677108"/>
          </a:xfrm>
          <a:prstGeom prst="rect">
            <a:avLst/>
          </a:prstGeom>
        </p:spPr>
        <p:txBody>
          <a:bodyPr lIns="0" tIns="0" rIns="0" bIns="0" rtlCol="0" anchor="t">
            <a:spAutoFit/>
          </a:bodyPr>
          <a:lstStyle/>
          <a:p>
            <a:pPr marL="0" indent="0">
              <a:buNone/>
            </a:pPr>
            <a:r>
              <a:rPr lang="en-US" sz="4400" b="1" dirty="0">
                <a:solidFill>
                  <a:srgbClr val="05445E"/>
                </a:solidFill>
                <a:latin typeface="Raleway" pitchFamily="2" charset="0"/>
                <a:cs typeface="Times New Roman" panose="02020603050405020304" pitchFamily="18" charset="0"/>
              </a:rPr>
              <a:t>2. Jesus</a:t>
            </a:r>
          </a:p>
        </p:txBody>
      </p:sp>
      <p:sp>
        <p:nvSpPr>
          <p:cNvPr id="18" name="TextBox 18"/>
          <p:cNvSpPr txBox="1"/>
          <p:nvPr/>
        </p:nvSpPr>
        <p:spPr>
          <a:xfrm>
            <a:off x="9675305" y="6457178"/>
            <a:ext cx="3260008" cy="1661993"/>
          </a:xfrm>
          <a:prstGeom prst="rect">
            <a:avLst/>
          </a:prstGeom>
        </p:spPr>
        <p:txBody>
          <a:bodyPr lIns="0" tIns="0" rIns="0" bIns="0" rtlCol="0" anchor="t">
            <a:spAutoFit/>
          </a:bodyPr>
          <a:lstStyle/>
          <a:p>
            <a:pPr marL="0" indent="0">
              <a:buNone/>
            </a:pPr>
            <a:r>
              <a:rPr lang="en-US" sz="3600" b="1" dirty="0">
                <a:solidFill>
                  <a:srgbClr val="05445E"/>
                </a:solidFill>
                <a:latin typeface="Raleway" pitchFamily="2" charset="0"/>
                <a:cs typeface="Times New Roman" panose="02020603050405020304" pitchFamily="18" charset="0"/>
              </a:rPr>
              <a:t>3.  representative of Jesus</a:t>
            </a:r>
          </a:p>
        </p:txBody>
      </p:sp>
      <p:sp>
        <p:nvSpPr>
          <p:cNvPr id="19" name="TextBox 19"/>
          <p:cNvSpPr txBox="1"/>
          <p:nvPr/>
        </p:nvSpPr>
        <p:spPr>
          <a:xfrm>
            <a:off x="13914796" y="5626180"/>
            <a:ext cx="3260008" cy="1661993"/>
          </a:xfrm>
          <a:prstGeom prst="rect">
            <a:avLst/>
          </a:prstGeom>
        </p:spPr>
        <p:txBody>
          <a:bodyPr lIns="0" tIns="0" rIns="0" bIns="0" rtlCol="0" anchor="t">
            <a:spAutoFit/>
          </a:bodyPr>
          <a:lstStyle/>
          <a:p>
            <a:pPr marL="0" indent="0">
              <a:buNone/>
            </a:pPr>
            <a:r>
              <a:rPr lang="en-US" sz="3600" b="1" dirty="0">
                <a:solidFill>
                  <a:srgbClr val="05445E"/>
                </a:solidFill>
                <a:latin typeface="Raleway" pitchFamily="2" charset="0"/>
                <a:cs typeface="Times New Roman" panose="02020603050405020304" pitchFamily="18" charset="0"/>
              </a:rPr>
              <a:t>in line with my argument for the paper)</a:t>
            </a:r>
          </a:p>
        </p:txBody>
      </p:sp>
      <p:sp>
        <p:nvSpPr>
          <p:cNvPr id="20" name="TextBox 20"/>
          <p:cNvSpPr txBox="1"/>
          <p:nvPr/>
        </p:nvSpPr>
        <p:spPr>
          <a:xfrm>
            <a:off x="656232" y="3280668"/>
            <a:ext cx="17017970" cy="2708434"/>
          </a:xfrm>
          <a:prstGeom prst="rect">
            <a:avLst/>
          </a:prstGeom>
        </p:spPr>
        <p:txBody>
          <a:bodyPr wrap="square" lIns="0" tIns="0" rIns="0" bIns="0" rtlCol="0" anchor="t">
            <a:spAutoFit/>
          </a:bodyPr>
          <a:lstStyle/>
          <a:p>
            <a:pPr marL="571500" indent="-571500">
              <a:buFont typeface="Wingdings" panose="05000000000000000000" pitchFamily="2" charset="2"/>
              <a:buChar char="v"/>
            </a:pPr>
            <a:r>
              <a:rPr lang="en-US" sz="4400" dirty="0">
                <a:solidFill>
                  <a:schemeClr val="bg1"/>
                </a:solidFill>
                <a:latin typeface="Times New Roman" panose="02020603050405020304" pitchFamily="18" charset="0"/>
                <a:ea typeface="Calibri" panose="020F0502020204030204" pitchFamily="34" charset="0"/>
              </a:rPr>
              <a:t>M</a:t>
            </a:r>
            <a:r>
              <a:rPr lang="en-US" sz="4400" dirty="0">
                <a:solidFill>
                  <a:schemeClr val="bg1"/>
                </a:solidFill>
                <a:effectLst/>
                <a:latin typeface="Times New Roman" panose="02020603050405020304" pitchFamily="18" charset="0"/>
                <a:ea typeface="Calibri" panose="020F0502020204030204" pitchFamily="34" charset="0"/>
              </a:rPr>
              <a:t>any scholars suggest that there is an apparent doublet in verses 7–8 and 9–10. This doublet is appropriate theologically in supporting that neither God (v.8) nor Moses (v.10) acts alone in bringing Israel out of Egypt. </a:t>
            </a:r>
            <a:r>
              <a:rPr lang="en-US" sz="4400" dirty="0">
                <a:solidFill>
                  <a:schemeClr val="bg1"/>
                </a:solidFill>
                <a:latin typeface="Times New Roman" panose="02020603050405020304" pitchFamily="18" charset="0"/>
                <a:ea typeface="Calibri" panose="020F0502020204030204" pitchFamily="34" charset="0"/>
              </a:rPr>
              <a:t>They both work together in partnership.</a:t>
            </a:r>
            <a:endParaRPr lang="en-US" sz="4400" dirty="0">
              <a:solidFill>
                <a:schemeClr val="bg1"/>
              </a:solidFill>
              <a:latin typeface="Raleway" pitchFamily="2" charset="0"/>
              <a:cs typeface="Times New Roman" panose="02020603050405020304" pitchFamily="18" charset="0"/>
            </a:endParaRPr>
          </a:p>
        </p:txBody>
      </p:sp>
      <p:sp>
        <p:nvSpPr>
          <p:cNvPr id="21" name="TextBox 11">
            <a:extLst>
              <a:ext uri="{FF2B5EF4-FFF2-40B4-BE49-F238E27FC236}">
                <a16:creationId xmlns:a16="http://schemas.microsoft.com/office/drawing/2014/main" xmlns="" id="{BFE040BC-37ED-C6EF-3D38-012A330C4136}"/>
              </a:ext>
            </a:extLst>
          </p:cNvPr>
          <p:cNvSpPr txBox="1"/>
          <p:nvPr/>
        </p:nvSpPr>
        <p:spPr>
          <a:xfrm>
            <a:off x="824966" y="518058"/>
            <a:ext cx="17017970" cy="991938"/>
          </a:xfrm>
          <a:prstGeom prst="rect">
            <a:avLst/>
          </a:prstGeom>
        </p:spPr>
        <p:txBody>
          <a:bodyPr wrap="square" lIns="0" tIns="0" rIns="0" bIns="0" rtlCol="0" anchor="t">
            <a:spAutoFit/>
          </a:bodyPr>
          <a:lstStyle/>
          <a:p>
            <a:pPr algn="ctr">
              <a:lnSpc>
                <a:spcPts val="8400"/>
              </a:lnSpc>
            </a:pPr>
            <a:r>
              <a:rPr lang="fr-FR" sz="6000" b="1" dirty="0">
                <a:solidFill>
                  <a:srgbClr val="EBFDFF"/>
                </a:solidFill>
                <a:latin typeface="Raleway" pitchFamily="2" charset="0"/>
                <a:cs typeface="Times New Roman" panose="02020603050405020304" pitchFamily="18" charset="0"/>
              </a:rPr>
              <a:t>Theology of Partnership in Exodus 3:1-15</a:t>
            </a:r>
            <a:endParaRPr lang="en-US" sz="6000" b="1" dirty="0">
              <a:solidFill>
                <a:srgbClr val="EBFDFF"/>
              </a:solidFill>
              <a:latin typeface="Raleway" pitchFamily="2" charset="0"/>
            </a:endParaRP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FDFF"/>
        </a:solidFill>
        <a:effectLst/>
      </p:bgPr>
    </p:bg>
    <p:spTree>
      <p:nvGrpSpPr>
        <p:cNvPr id="1" name=""/>
        <p:cNvGrpSpPr/>
        <p:nvPr/>
      </p:nvGrpSpPr>
      <p:grpSpPr>
        <a:xfrm>
          <a:off x="0" y="0"/>
          <a:ext cx="0" cy="0"/>
          <a:chOff x="0" y="0"/>
          <a:chExt cx="0" cy="0"/>
        </a:xfrm>
      </p:grpSpPr>
      <p:sp>
        <p:nvSpPr>
          <p:cNvPr id="3" name="TextBox 3"/>
          <p:cNvSpPr txBox="1"/>
          <p:nvPr/>
        </p:nvSpPr>
        <p:spPr>
          <a:xfrm>
            <a:off x="2299357" y="752797"/>
            <a:ext cx="13689285" cy="1077217"/>
          </a:xfrm>
          <a:prstGeom prst="rect">
            <a:avLst/>
          </a:prstGeom>
        </p:spPr>
        <p:txBody>
          <a:bodyPr wrap="square" lIns="0" tIns="0" rIns="0" bIns="0" rtlCol="0" anchor="t">
            <a:spAutoFit/>
          </a:bodyPr>
          <a:lstStyle/>
          <a:p>
            <a:pPr algn="ctr">
              <a:lnSpc>
                <a:spcPts val="8400"/>
              </a:lnSpc>
            </a:pPr>
            <a:r>
              <a:rPr lang="en-US" sz="7200" b="1" dirty="0">
                <a:solidFill>
                  <a:srgbClr val="05445E"/>
                </a:solidFill>
                <a:latin typeface="Raleway" pitchFamily="2" charset="0"/>
                <a:cs typeface="Times New Roman" panose="02020603050405020304" pitchFamily="18" charset="0"/>
              </a:rPr>
              <a:t>Key Hebrew Verbs</a:t>
            </a:r>
            <a:endParaRPr lang="en-US" sz="7200" b="1" dirty="0">
              <a:solidFill>
                <a:srgbClr val="05445E"/>
              </a:solidFill>
              <a:latin typeface="Raleway" pitchFamily="2" charset="0"/>
            </a:endParaRPr>
          </a:p>
        </p:txBody>
      </p:sp>
      <p:pic>
        <p:nvPicPr>
          <p:cNvPr id="8" name="Picture 8"/>
          <p:cNvPicPr>
            <a:picLocks noChangeAspect="1"/>
          </p:cNvPicPr>
          <p:nvPr/>
        </p:nvPicPr>
        <p:blipFill>
          <a:blip r:embed="rId2"/>
          <a:srcRect/>
          <a:stretch>
            <a:fillRect/>
          </a:stretch>
        </p:blipFill>
        <p:spPr>
          <a:xfrm rot="-10800000">
            <a:off x="-1134803" y="7759603"/>
            <a:ext cx="3204999" cy="3204999"/>
          </a:xfrm>
          <a:prstGeom prst="rect">
            <a:avLst/>
          </a:prstGeom>
        </p:spPr>
      </p:pic>
      <p:pic>
        <p:nvPicPr>
          <p:cNvPr id="11" name="Picture 11"/>
          <p:cNvPicPr>
            <a:picLocks noChangeAspect="1"/>
          </p:cNvPicPr>
          <p:nvPr/>
        </p:nvPicPr>
        <p:blipFill>
          <a:blip r:embed="rId3"/>
          <a:srcRect t="121" b="121"/>
          <a:stretch>
            <a:fillRect/>
          </a:stretch>
        </p:blipFill>
        <p:spPr>
          <a:xfrm rot="-5400000">
            <a:off x="17582640" y="-1304297"/>
            <a:ext cx="2280879" cy="2280879"/>
          </a:xfrm>
          <a:prstGeom prst="rect">
            <a:avLst/>
          </a:prstGeom>
        </p:spPr>
      </p:pic>
      <p:pic>
        <p:nvPicPr>
          <p:cNvPr id="13" name="Picture 13"/>
          <p:cNvPicPr>
            <a:picLocks noChangeAspect="1"/>
          </p:cNvPicPr>
          <p:nvPr/>
        </p:nvPicPr>
        <p:blipFill>
          <a:blip r:embed="rId3"/>
          <a:srcRect t="121" b="121"/>
          <a:stretch>
            <a:fillRect/>
          </a:stretch>
        </p:blipFill>
        <p:spPr>
          <a:xfrm rot="-5400000">
            <a:off x="-457200" y="8437206"/>
            <a:ext cx="1849794" cy="1849794"/>
          </a:xfrm>
          <a:prstGeom prst="rect">
            <a:avLst/>
          </a:prstGeom>
        </p:spPr>
      </p:pic>
      <p:sp>
        <p:nvSpPr>
          <p:cNvPr id="10" name="Content Placeholder 2">
            <a:extLst>
              <a:ext uri="{FF2B5EF4-FFF2-40B4-BE49-F238E27FC236}">
                <a16:creationId xmlns:a16="http://schemas.microsoft.com/office/drawing/2014/main" xmlns="" id="{3258235E-522B-4B7D-523E-F8327385C0E5}"/>
              </a:ext>
            </a:extLst>
          </p:cNvPr>
          <p:cNvSpPr txBox="1">
            <a:spLocks/>
          </p:cNvSpPr>
          <p:nvPr/>
        </p:nvSpPr>
        <p:spPr>
          <a:xfrm>
            <a:off x="990599" y="2705100"/>
            <a:ext cx="16306800" cy="7996322"/>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sz="4400" b="1" dirty="0">
                <a:solidFill>
                  <a:srgbClr val="05445E"/>
                </a:solidFill>
                <a:latin typeface="Raleway" pitchFamily="2" charset="0"/>
                <a:cs typeface="Times New Roman" panose="02020603050405020304" pitchFamily="18" charset="0"/>
              </a:rPr>
              <a:t>1</a:t>
            </a:r>
            <a:r>
              <a:rPr lang="en-US" sz="4400" b="1" baseline="30000" dirty="0">
                <a:solidFill>
                  <a:srgbClr val="05445E"/>
                </a:solidFill>
                <a:latin typeface="Raleway" pitchFamily="2" charset="0"/>
                <a:cs typeface="Times New Roman" panose="02020603050405020304" pitchFamily="18" charset="0"/>
              </a:rPr>
              <a:t>st</a:t>
            </a:r>
            <a:r>
              <a:rPr lang="en-US" sz="4400" b="1" dirty="0">
                <a:solidFill>
                  <a:srgbClr val="05445E"/>
                </a:solidFill>
                <a:latin typeface="Raleway" pitchFamily="2" charset="0"/>
                <a:cs typeface="Times New Roman" panose="02020603050405020304" pitchFamily="18" charset="0"/>
              </a:rPr>
              <a:t> Verb</a:t>
            </a:r>
            <a:r>
              <a:rPr lang="en-US" sz="4400" dirty="0">
                <a:solidFill>
                  <a:srgbClr val="05445E"/>
                </a:solidFill>
                <a:latin typeface="Raleway" pitchFamily="2" charset="0"/>
                <a:cs typeface="Times New Roman" panose="02020603050405020304" pitchFamily="18" charset="0"/>
              </a:rPr>
              <a:t>: </a:t>
            </a:r>
            <a:r>
              <a:rPr lang="en-US" dirty="0">
                <a:effectLst/>
                <a:latin typeface="Times New Roman" panose="02020603050405020304" pitchFamily="18" charset="0"/>
                <a:ea typeface="Calibri" panose="020F0502020204030204" pitchFamily="34" charset="0"/>
              </a:rPr>
              <a:t>In Exodus 3 verse 8, God comes down, </a:t>
            </a:r>
            <a:r>
              <a:rPr lang="en-US" dirty="0">
                <a:effectLst/>
                <a:latin typeface="Times New Roman" panose="02020603050405020304" pitchFamily="18" charset="0"/>
                <a:ea typeface="Calibri" panose="020F0502020204030204" pitchFamily="34" charset="0"/>
                <a:cs typeface="Times New Roman" panose="02020603050405020304" pitchFamily="18" charset="0"/>
              </a:rPr>
              <a:t>יָרַד</a:t>
            </a:r>
            <a:r>
              <a:rPr lang="en-US" dirty="0">
                <a:effectLst/>
                <a:latin typeface="Times New Roman" panose="02020603050405020304" pitchFamily="18" charset="0"/>
                <a:ea typeface="Calibri" panose="020F0502020204030204" pitchFamily="34" charset="0"/>
              </a:rPr>
              <a:t>, to save his people. God’s presence among God’s people, an act that is revelatory both of his immanence and, ironically, of his glory, is usually expressed by </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יָרַד</a:t>
            </a:r>
            <a:r>
              <a:rPr lang="en-US" dirty="0">
                <a:effectLst/>
                <a:latin typeface="Times New Roman" panose="02020603050405020304" pitchFamily="18" charset="0"/>
                <a:ea typeface="Calibri" panose="020F0502020204030204" pitchFamily="34" charset="0"/>
              </a:rPr>
              <a:t>  </a:t>
            </a:r>
            <a:r>
              <a:rPr lang="en-US" dirty="0">
                <a:latin typeface="Times New Roman" panose="02020603050405020304" pitchFamily="18" charset="0"/>
                <a:ea typeface="Calibri" panose="020F0502020204030204" pitchFamily="34" charset="0"/>
              </a:rPr>
              <a:t>in</a:t>
            </a:r>
            <a:r>
              <a:rPr lang="en-US" dirty="0">
                <a:effectLst/>
                <a:latin typeface="Times New Roman" panose="02020603050405020304" pitchFamily="18" charset="0"/>
                <a:ea typeface="Calibri" panose="020F0502020204030204" pitchFamily="34" charset="0"/>
              </a:rPr>
              <a:t>  the Qal verb form. This verbal form is also employed in Gen11:5 on the tower of Babel story and Numbers 11:25 when God ‘came down in the cloud’ to speak to Moses and to put his Spirit upon the 70 elders.</a:t>
            </a:r>
            <a:endParaRPr lang="en-US" dirty="0">
              <a:solidFill>
                <a:srgbClr val="05445E"/>
              </a:solidFill>
              <a:latin typeface="Raleway" pitchFamily="2" charset="0"/>
              <a:cs typeface="Times New Roman" panose="02020603050405020304" pitchFamily="18" charset="0"/>
            </a:endParaRPr>
          </a:p>
          <a:p>
            <a:r>
              <a:rPr lang="en-US" sz="4400" b="1" dirty="0">
                <a:solidFill>
                  <a:srgbClr val="05445E"/>
                </a:solidFill>
                <a:latin typeface="Raleway" pitchFamily="2" charset="0"/>
                <a:cs typeface="Times New Roman" panose="02020603050405020304" pitchFamily="18" charset="0"/>
              </a:rPr>
              <a:t>2</a:t>
            </a:r>
            <a:r>
              <a:rPr lang="en-US" sz="4400" b="1" baseline="30000" dirty="0">
                <a:solidFill>
                  <a:srgbClr val="05445E"/>
                </a:solidFill>
                <a:latin typeface="Raleway" pitchFamily="2" charset="0"/>
                <a:cs typeface="Times New Roman" panose="02020603050405020304" pitchFamily="18" charset="0"/>
              </a:rPr>
              <a:t>nd</a:t>
            </a:r>
            <a:r>
              <a:rPr lang="en-US" sz="4400" b="1" dirty="0">
                <a:solidFill>
                  <a:srgbClr val="05445E"/>
                </a:solidFill>
                <a:latin typeface="Raleway" pitchFamily="2" charset="0"/>
                <a:cs typeface="Times New Roman" panose="02020603050405020304" pitchFamily="18" charset="0"/>
              </a:rPr>
              <a:t> Verb</a:t>
            </a:r>
            <a:r>
              <a:rPr lang="en-US" sz="4400" dirty="0">
                <a:solidFill>
                  <a:srgbClr val="05445E"/>
                </a:solidFill>
                <a:latin typeface="Raleway" pitchFamily="2" charset="0"/>
                <a:cs typeface="Times New Roman" panose="02020603050405020304" pitchFamily="18" charset="0"/>
              </a:rPr>
              <a:t>: </a:t>
            </a:r>
            <a:r>
              <a:rPr lang="en-US" dirty="0">
                <a:effectLst/>
                <a:latin typeface="Times New Roman" panose="02020603050405020304" pitchFamily="18" charset="0"/>
                <a:ea typeface="Calibri" panose="020F0502020204030204" pitchFamily="34" charset="0"/>
              </a:rPr>
              <a:t>In Exodus 3 verse 10 God sends Moses,</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Times New Roman" panose="02020603050405020304" pitchFamily="18" charset="0"/>
                <a:ea typeface="Calibri" panose="020F0502020204030204" pitchFamily="34" charset="0"/>
                <a:cs typeface="Times New Roman" panose="02020603050405020304" pitchFamily="18" charset="0"/>
              </a:rPr>
              <a:t>שָׁלַח</a:t>
            </a:r>
            <a:r>
              <a:rPr lang="en-US" dirty="0">
                <a:effectLst/>
                <a:latin typeface="Times New Roman" panose="02020603050405020304" pitchFamily="18" charset="0"/>
                <a:ea typeface="Calibri" panose="020F0502020204030204" pitchFamily="34" charset="0"/>
              </a:rPr>
              <a:t>, to bring the Israelites out of Egypt. “The basic syntax of the Qal form of this verb, </a:t>
            </a:r>
            <a:r>
              <a:rPr lang="en-US" dirty="0">
                <a:effectLst/>
                <a:latin typeface="Times New Roman" panose="02020603050405020304" pitchFamily="18" charset="0"/>
                <a:ea typeface="Calibri" panose="020F0502020204030204" pitchFamily="34" charset="0"/>
                <a:cs typeface="Times New Roman" panose="02020603050405020304" pitchFamily="18" charset="0"/>
              </a:rPr>
              <a:t>שָׁלַח</a:t>
            </a:r>
            <a:r>
              <a:rPr lang="en-US" dirty="0">
                <a:effectLst/>
                <a:latin typeface="Times New Roman" panose="02020603050405020304" pitchFamily="18" charset="0"/>
                <a:ea typeface="Calibri" panose="020F0502020204030204" pitchFamily="34" charset="0"/>
              </a:rPr>
              <a:t>, is transitive, where A sends B. Generally, A denotes a person (human or divine), while B can be another person such as a servant, or B can also be an inanimate object such as a gift, help, or a message.</a:t>
            </a:r>
            <a:endParaRPr lang="en-US" dirty="0">
              <a:solidFill>
                <a:srgbClr val="05445E"/>
              </a:solidFill>
              <a:latin typeface="Raleway" pitchFamily="2" charset="0"/>
              <a:cs typeface="Times New Roman" panose="02020603050405020304" pitchFamily="18" charset="0"/>
            </a:endParaRPr>
          </a:p>
        </p:txBody>
      </p:sp>
    </p:spTree>
    <p:extLst>
      <p:ext uri="{BB962C8B-B14F-4D97-AF65-F5344CB8AC3E}">
        <p14:creationId xmlns:p14="http://schemas.microsoft.com/office/powerpoint/2010/main" val="377938474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5E6DA"/>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14901833" y="-420773"/>
            <a:ext cx="4293494" cy="4293494"/>
          </a:xfrm>
          <a:prstGeom prst="rect">
            <a:avLst/>
          </a:prstGeom>
        </p:spPr>
      </p:pic>
      <p:pic>
        <p:nvPicPr>
          <p:cNvPr id="5" name="Picture 5"/>
          <p:cNvPicPr>
            <a:picLocks noChangeAspect="1"/>
          </p:cNvPicPr>
          <p:nvPr/>
        </p:nvPicPr>
        <p:blipFill>
          <a:blip r:embed="rId3"/>
          <a:srcRect/>
          <a:stretch>
            <a:fillRect/>
          </a:stretch>
        </p:blipFill>
        <p:spPr>
          <a:xfrm rot="-5400000">
            <a:off x="16857640" y="-1134746"/>
            <a:ext cx="2860720" cy="2860720"/>
          </a:xfrm>
          <a:prstGeom prst="rect">
            <a:avLst/>
          </a:prstGeom>
        </p:spPr>
      </p:pic>
      <p:grpSp>
        <p:nvGrpSpPr>
          <p:cNvPr id="8" name="Group 8"/>
          <p:cNvGrpSpPr/>
          <p:nvPr/>
        </p:nvGrpSpPr>
        <p:grpSpPr>
          <a:xfrm>
            <a:off x="609600" y="692295"/>
            <a:ext cx="17411700" cy="9751335"/>
            <a:chOff x="-9004666" y="-2449328"/>
            <a:chExt cx="23215599" cy="13001774"/>
          </a:xfrm>
        </p:grpSpPr>
        <p:sp>
          <p:nvSpPr>
            <p:cNvPr id="9" name="TextBox 9"/>
            <p:cNvSpPr txBox="1"/>
            <p:nvPr/>
          </p:nvSpPr>
          <p:spPr>
            <a:xfrm>
              <a:off x="-7728462" y="-2449328"/>
              <a:ext cx="20205991" cy="1468265"/>
            </a:xfrm>
            <a:prstGeom prst="rect">
              <a:avLst/>
            </a:prstGeom>
          </p:spPr>
          <p:txBody>
            <a:bodyPr wrap="square" lIns="0" tIns="0" rIns="0" bIns="0" rtlCol="0" anchor="t">
              <a:spAutoFit/>
            </a:bodyPr>
            <a:lstStyle/>
            <a:p>
              <a:pPr algn="ctr">
                <a:lnSpc>
                  <a:spcPts val="8400"/>
                </a:lnSpc>
              </a:pPr>
              <a:r>
                <a:rPr lang="en-US" sz="7200" b="1" dirty="0">
                  <a:solidFill>
                    <a:srgbClr val="05445E"/>
                  </a:solidFill>
                  <a:latin typeface="Raleway" pitchFamily="2" charset="0"/>
                  <a:cs typeface="Times New Roman" panose="02020603050405020304" pitchFamily="18" charset="0"/>
                </a:rPr>
                <a:t>Conclusion</a:t>
              </a:r>
              <a:endParaRPr lang="en-US" sz="7200" b="1" dirty="0">
                <a:solidFill>
                  <a:srgbClr val="05445E"/>
                </a:solidFill>
                <a:latin typeface="Raleway" pitchFamily="2" charset="0"/>
              </a:endParaRPr>
            </a:p>
          </p:txBody>
        </p:sp>
        <p:sp>
          <p:nvSpPr>
            <p:cNvPr id="11" name="TextBox 11"/>
            <p:cNvSpPr txBox="1"/>
            <p:nvPr/>
          </p:nvSpPr>
          <p:spPr>
            <a:xfrm>
              <a:off x="-9004666" y="-939499"/>
              <a:ext cx="23215599" cy="11491945"/>
            </a:xfrm>
            <a:prstGeom prst="rect">
              <a:avLst/>
            </a:prstGeom>
          </p:spPr>
          <p:txBody>
            <a:bodyPr wrap="square" lIns="0" tIns="0" rIns="0" bIns="0" rtlCol="0" anchor="t">
              <a:spAutoFit/>
            </a:bodyPr>
            <a:lstStyle/>
            <a:p>
              <a:pPr marL="0" marR="0" indent="457200">
                <a:lnSpc>
                  <a:spcPct val="150000"/>
                </a:lnSpc>
                <a:spcBef>
                  <a:spcPts val="0"/>
                </a:spcBef>
                <a:spcAft>
                  <a:spcPts val="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The story of Moses and his call to work with God to set the Israelites free from Egyptian bondage is one that portrays how God is present with God’s people and how God cares for their liberation. This account has shown that God uses one’s upbringing, passions, and vocation to be an instrument of advancing God’s kingdom. God is still working today and wants to use these aspects of our lives and experiences to serve others.</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endParaRPr lang="en-US" sz="2800" spc="84" dirty="0">
                <a:solidFill>
                  <a:srgbClr val="05445E"/>
                </a:solidFill>
                <a:latin typeface="Raleway"/>
              </a:endParaRPr>
            </a:p>
            <a:p>
              <a:pPr marL="457200" indent="-457200" algn="l">
                <a:lnSpc>
                  <a:spcPts val="3640"/>
                </a:lnSpc>
                <a:buFont typeface="Arial" panose="020B0604020202020204" pitchFamily="34" charset="0"/>
                <a:buChar char="•"/>
              </a:pPr>
              <a:endParaRPr lang="en-US" sz="2800" spc="84" dirty="0">
                <a:solidFill>
                  <a:srgbClr val="05445E"/>
                </a:solidFill>
                <a:latin typeface="Raleway"/>
              </a:endParaRPr>
            </a:p>
          </p:txBody>
        </p:sp>
      </p:grpSp>
    </p:spTree>
    <p:extLst>
      <p:ext uri="{BB962C8B-B14F-4D97-AF65-F5344CB8AC3E}">
        <p14:creationId xmlns:p14="http://schemas.microsoft.com/office/powerpoint/2010/main" val="183920472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BFD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400000">
            <a:off x="-291236" y="7491348"/>
            <a:ext cx="2955970" cy="2955970"/>
          </a:xfrm>
          <a:prstGeom prst="rect">
            <a:avLst/>
          </a:prstGeom>
        </p:spPr>
      </p:pic>
      <p:pic>
        <p:nvPicPr>
          <p:cNvPr id="3" name="Picture 3"/>
          <p:cNvPicPr>
            <a:picLocks noChangeAspect="1"/>
          </p:cNvPicPr>
          <p:nvPr/>
        </p:nvPicPr>
        <p:blipFill>
          <a:blip r:embed="rId2"/>
          <a:srcRect/>
          <a:stretch>
            <a:fillRect/>
          </a:stretch>
        </p:blipFill>
        <p:spPr>
          <a:xfrm rot="5400000">
            <a:off x="16434574" y="-303667"/>
            <a:ext cx="1979398" cy="1979398"/>
          </a:xfrm>
          <a:prstGeom prst="rect">
            <a:avLst/>
          </a:prstGeom>
        </p:spPr>
      </p:pic>
      <p:sp>
        <p:nvSpPr>
          <p:cNvPr id="4" name="TextBox 4"/>
          <p:cNvSpPr txBox="1"/>
          <p:nvPr/>
        </p:nvSpPr>
        <p:spPr>
          <a:xfrm>
            <a:off x="2650401" y="4727328"/>
            <a:ext cx="12987197" cy="832344"/>
          </a:xfrm>
          <a:prstGeom prst="rect">
            <a:avLst/>
          </a:prstGeom>
        </p:spPr>
        <p:txBody>
          <a:bodyPr lIns="0" tIns="0" rIns="0" bIns="0" rtlCol="0" anchor="t">
            <a:spAutoFit/>
          </a:bodyPr>
          <a:lstStyle/>
          <a:p>
            <a:pPr algn="ctr">
              <a:lnSpc>
                <a:spcPts val="6875"/>
              </a:lnSpc>
            </a:pPr>
            <a:r>
              <a:rPr lang="en-US" sz="5500" spc="220" dirty="0">
                <a:solidFill>
                  <a:srgbClr val="05445E"/>
                </a:solidFill>
                <a:latin typeface="Raleway Bold"/>
              </a:rPr>
              <a:t>Thank You!</a:t>
            </a:r>
          </a:p>
        </p:txBody>
      </p:sp>
    </p:spTree>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TotalTime>
  <Words>497</Words>
  <Application>Microsoft Office PowerPoint</Application>
  <PresentationFormat>Custom</PresentationFormat>
  <Paragraphs>24</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Wingdings</vt:lpstr>
      <vt:lpstr>Calibri Light</vt:lpstr>
      <vt:lpstr>Times New Roman</vt:lpstr>
      <vt:lpstr>Calibri</vt:lpstr>
      <vt:lpstr>Raleway</vt:lpstr>
      <vt:lpstr>Raleway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Serendipity Rocky Coastline Wide Presentation</dc:title>
  <dc:creator>Owner</dc:creator>
  <cp:lastModifiedBy>J. D. Painter</cp:lastModifiedBy>
  <cp:revision>34</cp:revision>
  <dcterms:created xsi:type="dcterms:W3CDTF">2006-08-16T00:00:00Z</dcterms:created>
  <dcterms:modified xsi:type="dcterms:W3CDTF">2023-04-07T01:36:00Z</dcterms:modified>
  <dc:identifier>DAEHyVuE9GM</dc:identifier>
</cp:coreProperties>
</file>